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65" r:id="rId2"/>
    <p:sldId id="258" r:id="rId3"/>
    <p:sldId id="260" r:id="rId4"/>
    <p:sldId id="263" r:id="rId5"/>
    <p:sldId id="264" r:id="rId6"/>
    <p:sldId id="257" r:id="rId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140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C223D08-AF36-4A84-896E-E34FCF6909FE}" type="datetimeFigureOut">
              <a:rPr lang="en-US" smtClean="0"/>
              <a:pPr/>
              <a:t>8/19/13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24C046B-2C95-436B-A4A1-5D3ACA8186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55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C046B-2C95-436B-A4A1-5D3ACA81868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83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5EB89-CC6C-4C25-A965-2DFE0AD923B9}" type="datetime1">
              <a:rPr lang="en-US" smtClean="0"/>
              <a:t>8/19/13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FB23E-30A7-4C90-960C-6E2895BB2E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02D9-1FFC-4D0A-8EC7-2DC5495DE4B9}" type="datetime1">
              <a:rPr lang="en-US" smtClean="0"/>
              <a:t>8/19/13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FB23E-30A7-4C90-960C-6E2895BB2E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01F34-EE5E-42D9-84D5-03F0363F0A73}" type="datetime1">
              <a:rPr lang="en-US" smtClean="0"/>
              <a:t>8/19/13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FB23E-30A7-4C90-960C-6E2895BB2E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1B18-143C-4CE3-83D0-70BFF8CC1803}" type="datetime1">
              <a:rPr lang="en-US" smtClean="0"/>
              <a:t>8/19/13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FB23E-30A7-4C90-960C-6E2895BB2E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BE76B-AE56-4DC4-8F9B-9743437A5093}" type="datetime1">
              <a:rPr lang="en-US" smtClean="0"/>
              <a:t>8/19/13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FB23E-30A7-4C90-960C-6E2895BB2E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CF3A-911F-44FF-BE51-9B51191B496C}" type="datetime1">
              <a:rPr lang="en-US" smtClean="0"/>
              <a:t>8/19/13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FB23E-30A7-4C90-960C-6E2895BB2E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529CD-78B6-4292-B2CF-DA07C7B6AEB7}" type="datetime1">
              <a:rPr lang="en-US" smtClean="0"/>
              <a:t>8/19/13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FB23E-30A7-4C90-960C-6E2895BB2E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F420-3530-4E4C-93B7-B66CFB9ACF4A}" type="datetime1">
              <a:rPr lang="en-US" smtClean="0"/>
              <a:t>8/19/13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FB23E-30A7-4C90-960C-6E2895BB2E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56492-2887-4829-AF3A-AF93428D2496}" type="datetime1">
              <a:rPr lang="en-US" smtClean="0"/>
              <a:t>8/19/13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FB23E-30A7-4C90-960C-6E2895BB2E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DB6E-C748-4662-AF9B-BD1EA10F7399}" type="datetime1">
              <a:rPr lang="en-US" smtClean="0"/>
              <a:t>8/19/13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FB23E-30A7-4C90-960C-6E2895BB2E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1B97B-FA7D-4800-839B-49FE0D8A8842}" type="datetime1">
              <a:rPr lang="en-US" smtClean="0"/>
              <a:t>8/19/13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FB23E-30A7-4C90-960C-6E2895BB2E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C20CD-FD6C-4E79-B539-AE2C56D259EE}" type="datetime1">
              <a:rPr lang="en-US" smtClean="0"/>
              <a:t>8/19/13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FB23E-30A7-4C90-960C-6E2895BB2E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Mini-experiment with </a:t>
            </a:r>
            <a:r>
              <a:rPr lang="en-US" dirty="0" err="1" smtClean="0"/>
              <a:t>GloFish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learning the scientific </a:t>
            </a:r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33600"/>
          </a:xfrm>
        </p:spPr>
        <p:txBody>
          <a:bodyPr>
            <a:normAutofit fontScale="47500" lnSpcReduction="20000"/>
          </a:bodyPr>
          <a:lstStyle/>
          <a:p>
            <a:r>
              <a:rPr lang="en-US" sz="7000" dirty="0"/>
              <a:t>by </a:t>
            </a:r>
            <a:r>
              <a:rPr lang="en-US" sz="7000" dirty="0" err="1"/>
              <a:t>Annah</a:t>
            </a:r>
            <a:r>
              <a:rPr lang="en-US" sz="7000" dirty="0"/>
              <a:t> </a:t>
            </a:r>
            <a:r>
              <a:rPr lang="en-US" sz="7000" dirty="0" err="1"/>
              <a:t>Rueger</a:t>
            </a:r>
            <a:r>
              <a:rPr lang="en-US" sz="7000" dirty="0"/>
              <a:t>, Alex Elliott, Haley Koehn and Jamie </a:t>
            </a:r>
            <a:r>
              <a:rPr lang="en-US" sz="7000" dirty="0" err="1" smtClean="0"/>
              <a:t>Katzenmeyer</a:t>
            </a:r>
            <a:endParaRPr lang="en-US" sz="7000" dirty="0" smtClean="0"/>
          </a:p>
          <a:p>
            <a:endParaRPr lang="en-US" dirty="0" smtClean="0"/>
          </a:p>
          <a:p>
            <a:r>
              <a:rPr lang="en-US" sz="4500" dirty="0" smtClean="0"/>
              <a:t>University of Minnesota Duluth</a:t>
            </a:r>
          </a:p>
          <a:p>
            <a:r>
              <a:rPr lang="en-US" sz="4500" dirty="0" smtClean="0"/>
              <a:t>Genetics Laboratory (</a:t>
            </a:r>
            <a:r>
              <a:rPr lang="en-US" sz="4500" dirty="0" err="1" smtClean="0"/>
              <a:t>Biol</a:t>
            </a:r>
            <a:r>
              <a:rPr lang="en-US" sz="4500" dirty="0" smtClean="0"/>
              <a:t> 2202)</a:t>
            </a:r>
          </a:p>
          <a:p>
            <a:r>
              <a:rPr lang="en-US" sz="4500" dirty="0" smtClean="0"/>
              <a:t>Spring 2013</a:t>
            </a:r>
            <a:endParaRPr lang="en-US" sz="4500" dirty="0"/>
          </a:p>
        </p:txBody>
      </p:sp>
    </p:spTree>
    <p:extLst>
      <p:ext uri="{BB962C8B-B14F-4D97-AF65-F5344CB8AC3E}">
        <p14:creationId xmlns:p14="http://schemas.microsoft.com/office/powerpoint/2010/main" val="2316711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/>
          <p:cNvSpPr txBox="1"/>
          <p:nvPr/>
        </p:nvSpPr>
        <p:spPr>
          <a:xfrm>
            <a:off x="2819400" y="1066800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Lab Experiment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952500" y="6019800"/>
            <a:ext cx="7239000" cy="533400"/>
            <a:chOff x="4343400" y="2667000"/>
            <a:chExt cx="3810000" cy="914400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4343400" y="2667000"/>
              <a:ext cx="381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4343400" y="3581400"/>
              <a:ext cx="381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4343400" y="3124200"/>
              <a:ext cx="381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952500" y="381000"/>
            <a:ext cx="7239000" cy="533400"/>
            <a:chOff x="4343400" y="2667000"/>
            <a:chExt cx="3810000" cy="914400"/>
          </a:xfrm>
        </p:grpSpPr>
        <p:cxnSp>
          <p:nvCxnSpPr>
            <p:cNvPr id="50" name="Straight Connector 49"/>
            <p:cNvCxnSpPr/>
            <p:nvPr/>
          </p:nvCxnSpPr>
          <p:spPr>
            <a:xfrm>
              <a:off x="4343400" y="2667000"/>
              <a:ext cx="381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4343400" y="3581400"/>
              <a:ext cx="381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4343400" y="3124200"/>
              <a:ext cx="381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Rectangle 53"/>
          <p:cNvSpPr/>
          <p:nvPr/>
        </p:nvSpPr>
        <p:spPr>
          <a:xfrm>
            <a:off x="1143000" y="1752600"/>
            <a:ext cx="7010400" cy="3886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934200" y="6405789"/>
            <a:ext cx="2133600" cy="365125"/>
          </a:xfrm>
        </p:spPr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52500" y="174248"/>
            <a:ext cx="18669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00" dirty="0" smtClean="0">
                <a:latin typeface="Arial Rounded MT Bold" pitchFamily="34" charset="0"/>
                <a:cs typeface="Estrangelo Edessa" pitchFamily="66" charset="0"/>
              </a:rPr>
              <a:t>Title</a:t>
            </a:r>
            <a:endParaRPr lang="en-US" sz="5200" dirty="0">
              <a:latin typeface="Arial Rounded MT Bold" pitchFamily="34" charset="0"/>
              <a:cs typeface="Estrangelo Edessa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52500" y="5813048"/>
            <a:ext cx="225062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00" dirty="0" smtClean="0">
                <a:latin typeface="Arial Rounded MT Bold" pitchFamily="34" charset="0"/>
                <a:cs typeface="Estrangelo Edessa" pitchFamily="66" charset="0"/>
              </a:rPr>
              <a:t>Name</a:t>
            </a:r>
            <a:endParaRPr lang="en-US" sz="5200" dirty="0">
              <a:latin typeface="Arial Rounded MT Bold" pitchFamily="34" charset="0"/>
              <a:cs typeface="Estrangelo Edessa" pitchFamily="66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/>
          <p:nvPr/>
        </p:nvGrpSpPr>
        <p:grpSpPr>
          <a:xfrm>
            <a:off x="571500" y="1447800"/>
            <a:ext cx="8001000" cy="2743200"/>
            <a:chOff x="571500" y="1066800"/>
            <a:chExt cx="8001000" cy="2743200"/>
          </a:xfrm>
        </p:grpSpPr>
        <p:grpSp>
          <p:nvGrpSpPr>
            <p:cNvPr id="3" name="Group 7"/>
            <p:cNvGrpSpPr/>
            <p:nvPr/>
          </p:nvGrpSpPr>
          <p:grpSpPr>
            <a:xfrm>
              <a:off x="571500" y="1066800"/>
              <a:ext cx="8001000" cy="1524000"/>
              <a:chOff x="571500" y="1066800"/>
              <a:chExt cx="8001000" cy="1524000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571500" y="1066800"/>
                <a:ext cx="8001000" cy="1524000"/>
                <a:chOff x="533400" y="1066800"/>
                <a:chExt cx="8001000" cy="1524000"/>
              </a:xfrm>
            </p:grpSpPr>
            <p:pic>
              <p:nvPicPr>
                <p:cNvPr id="4" name="Picture 3" descr="Zebrafish drawing.jpg"/>
                <p:cNvPicPr>
                  <a:picLocks noChangeAspect="1"/>
                </p:cNvPicPr>
                <p:nvPr/>
              </p:nvPicPr>
              <p:blipFill>
                <a:blip r:embed="rId2" cstate="print">
                  <a:lum bright="-46000" contrast="88000"/>
                </a:blip>
                <a:srcRect l="53334" t="16764" r="5833" b="60314"/>
                <a:stretch>
                  <a:fillRect/>
                </a:stretch>
              </p:blipFill>
              <p:spPr>
                <a:xfrm>
                  <a:off x="4800600" y="1066800"/>
                  <a:ext cx="3733800" cy="1524000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</a:ln>
              </p:spPr>
            </p:pic>
            <p:pic>
              <p:nvPicPr>
                <p:cNvPr id="5" name="Picture 4" descr="Zebrafish drawing.jpg"/>
                <p:cNvPicPr>
                  <a:picLocks noChangeAspect="1"/>
                </p:cNvPicPr>
                <p:nvPr/>
              </p:nvPicPr>
              <p:blipFill>
                <a:blip r:embed="rId2" cstate="print">
                  <a:lum bright="-46000" contrast="88000"/>
                </a:blip>
                <a:srcRect l="53334" t="16764" r="5833" b="60314"/>
                <a:stretch>
                  <a:fillRect/>
                </a:stretch>
              </p:blipFill>
              <p:spPr>
                <a:xfrm>
                  <a:off x="533400" y="1066800"/>
                  <a:ext cx="3733800" cy="1524000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</a:ln>
              </p:spPr>
            </p:pic>
          </p:grpSp>
          <p:sp>
            <p:nvSpPr>
              <p:cNvPr id="7" name="TextBox 6"/>
              <p:cNvSpPr txBox="1"/>
              <p:nvPr/>
            </p:nvSpPr>
            <p:spPr>
              <a:xfrm>
                <a:off x="4343400" y="1524000"/>
                <a:ext cx="381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/>
                  <a:t>X</a:t>
                </a:r>
                <a:endParaRPr lang="en-US" sz="3600" b="1" dirty="0"/>
              </a:p>
            </p:txBody>
          </p:sp>
        </p:grpSp>
        <p:cxnSp>
          <p:nvCxnSpPr>
            <p:cNvPr id="10" name="Straight Arrow Connector 9"/>
            <p:cNvCxnSpPr/>
            <p:nvPr/>
          </p:nvCxnSpPr>
          <p:spPr>
            <a:xfrm>
              <a:off x="4572000" y="2590800"/>
              <a:ext cx="0" cy="121920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21"/>
          <p:cNvGrpSpPr/>
          <p:nvPr/>
        </p:nvGrpSpPr>
        <p:grpSpPr>
          <a:xfrm>
            <a:off x="533400" y="3276600"/>
            <a:ext cx="3810000" cy="533400"/>
            <a:chOff x="533400" y="3048000"/>
            <a:chExt cx="3810000" cy="914400"/>
          </a:xfrm>
        </p:grpSpPr>
        <p:grpSp>
          <p:nvGrpSpPr>
            <p:cNvPr id="9" name="Group 14"/>
            <p:cNvGrpSpPr/>
            <p:nvPr/>
          </p:nvGrpSpPr>
          <p:grpSpPr>
            <a:xfrm>
              <a:off x="533400" y="3048000"/>
              <a:ext cx="3810000" cy="914400"/>
              <a:chOff x="533400" y="2895600"/>
              <a:chExt cx="3810000" cy="914400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>
                <a:off x="533400" y="2895600"/>
                <a:ext cx="3810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533400" y="3810000"/>
                <a:ext cx="3810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/>
            <p:cNvCxnSpPr/>
            <p:nvPr/>
          </p:nvCxnSpPr>
          <p:spPr>
            <a:xfrm>
              <a:off x="533400" y="3505200"/>
              <a:ext cx="381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2"/>
          <p:cNvGrpSpPr/>
          <p:nvPr/>
        </p:nvGrpSpPr>
        <p:grpSpPr>
          <a:xfrm>
            <a:off x="4800600" y="3276600"/>
            <a:ext cx="3810000" cy="533400"/>
            <a:chOff x="533400" y="3048000"/>
            <a:chExt cx="3810000" cy="914400"/>
          </a:xfrm>
        </p:grpSpPr>
        <p:grpSp>
          <p:nvGrpSpPr>
            <p:cNvPr id="12" name="Group 14"/>
            <p:cNvGrpSpPr/>
            <p:nvPr/>
          </p:nvGrpSpPr>
          <p:grpSpPr>
            <a:xfrm>
              <a:off x="533400" y="3048000"/>
              <a:ext cx="3810000" cy="914400"/>
              <a:chOff x="533400" y="2895600"/>
              <a:chExt cx="3810000" cy="914400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>
                <a:off x="533400" y="2895600"/>
                <a:ext cx="3810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533400" y="3810000"/>
                <a:ext cx="3810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Connector 24"/>
            <p:cNvCxnSpPr/>
            <p:nvPr/>
          </p:nvCxnSpPr>
          <p:spPr>
            <a:xfrm>
              <a:off x="533400" y="3505200"/>
              <a:ext cx="381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Picture 27" descr="Zebrafish drawing.jpg"/>
          <p:cNvPicPr>
            <a:picLocks noChangeAspect="1"/>
          </p:cNvPicPr>
          <p:nvPr/>
        </p:nvPicPr>
        <p:blipFill>
          <a:blip r:embed="rId2" cstate="print">
            <a:lum bright="-46000" contrast="88000"/>
          </a:blip>
          <a:srcRect l="53334" t="16764" r="5833" b="60314"/>
          <a:stretch>
            <a:fillRect/>
          </a:stretch>
        </p:blipFill>
        <p:spPr>
          <a:xfrm>
            <a:off x="2705100" y="4267200"/>
            <a:ext cx="3733800" cy="15240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Hypothesis: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Experimental Cross #1</a:t>
            </a:r>
            <a:endParaRPr lang="en-US" sz="3200" dirty="0"/>
          </a:p>
        </p:txBody>
      </p:sp>
      <p:grpSp>
        <p:nvGrpSpPr>
          <p:cNvPr id="15" name="Group 40"/>
          <p:cNvGrpSpPr/>
          <p:nvPr/>
        </p:nvGrpSpPr>
        <p:grpSpPr>
          <a:xfrm>
            <a:off x="2667000" y="6019800"/>
            <a:ext cx="3810000" cy="533400"/>
            <a:chOff x="533400" y="3048000"/>
            <a:chExt cx="3810000" cy="914400"/>
          </a:xfrm>
        </p:grpSpPr>
        <p:grpSp>
          <p:nvGrpSpPr>
            <p:cNvPr id="16" name="Group 14"/>
            <p:cNvGrpSpPr/>
            <p:nvPr/>
          </p:nvGrpSpPr>
          <p:grpSpPr>
            <a:xfrm>
              <a:off x="533400" y="3048000"/>
              <a:ext cx="3810000" cy="914400"/>
              <a:chOff x="533400" y="2895600"/>
              <a:chExt cx="3810000" cy="914400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>
                <a:off x="533400" y="2895600"/>
                <a:ext cx="3810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533400" y="3810000"/>
                <a:ext cx="3810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Straight Connector 42"/>
            <p:cNvCxnSpPr/>
            <p:nvPr/>
          </p:nvCxnSpPr>
          <p:spPr>
            <a:xfrm>
              <a:off x="533400" y="3505200"/>
              <a:ext cx="381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>
          <a:xfrm>
            <a:off x="6858000" y="6370637"/>
            <a:ext cx="2133600" cy="365125"/>
          </a:xfrm>
        </p:spPr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/>
          <p:nvPr/>
        </p:nvGrpSpPr>
        <p:grpSpPr>
          <a:xfrm>
            <a:off x="571500" y="1447800"/>
            <a:ext cx="8001000" cy="2743200"/>
            <a:chOff x="571500" y="1066800"/>
            <a:chExt cx="8001000" cy="2743200"/>
          </a:xfrm>
        </p:grpSpPr>
        <p:grpSp>
          <p:nvGrpSpPr>
            <p:cNvPr id="3" name="Group 7"/>
            <p:cNvGrpSpPr/>
            <p:nvPr/>
          </p:nvGrpSpPr>
          <p:grpSpPr>
            <a:xfrm>
              <a:off x="571500" y="1066800"/>
              <a:ext cx="8001000" cy="1524000"/>
              <a:chOff x="571500" y="1066800"/>
              <a:chExt cx="8001000" cy="1524000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571500" y="1066800"/>
                <a:ext cx="8001000" cy="1524000"/>
                <a:chOff x="533400" y="1066800"/>
                <a:chExt cx="8001000" cy="1524000"/>
              </a:xfrm>
            </p:grpSpPr>
            <p:pic>
              <p:nvPicPr>
                <p:cNvPr id="4" name="Picture 3" descr="Zebrafish drawing.jpg"/>
                <p:cNvPicPr>
                  <a:picLocks noChangeAspect="1"/>
                </p:cNvPicPr>
                <p:nvPr/>
              </p:nvPicPr>
              <p:blipFill>
                <a:blip r:embed="rId2" cstate="print">
                  <a:lum bright="-46000" contrast="88000"/>
                </a:blip>
                <a:srcRect l="53334" t="16764" r="5833" b="60314"/>
                <a:stretch>
                  <a:fillRect/>
                </a:stretch>
              </p:blipFill>
              <p:spPr>
                <a:xfrm>
                  <a:off x="4800600" y="1066800"/>
                  <a:ext cx="3733800" cy="1524000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</a:ln>
              </p:spPr>
            </p:pic>
            <p:pic>
              <p:nvPicPr>
                <p:cNvPr id="5" name="Picture 4" descr="Zebrafish drawing.jpg"/>
                <p:cNvPicPr>
                  <a:picLocks noChangeAspect="1"/>
                </p:cNvPicPr>
                <p:nvPr/>
              </p:nvPicPr>
              <p:blipFill>
                <a:blip r:embed="rId2" cstate="print">
                  <a:lum bright="-46000" contrast="88000"/>
                </a:blip>
                <a:srcRect l="53334" t="16764" r="5833" b="60314"/>
                <a:stretch>
                  <a:fillRect/>
                </a:stretch>
              </p:blipFill>
              <p:spPr>
                <a:xfrm>
                  <a:off x="533400" y="1066800"/>
                  <a:ext cx="3733800" cy="1524000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</a:ln>
              </p:spPr>
            </p:pic>
          </p:grpSp>
          <p:sp>
            <p:nvSpPr>
              <p:cNvPr id="7" name="TextBox 6"/>
              <p:cNvSpPr txBox="1"/>
              <p:nvPr/>
            </p:nvSpPr>
            <p:spPr>
              <a:xfrm>
                <a:off x="4343400" y="1524000"/>
                <a:ext cx="381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/>
                  <a:t>X</a:t>
                </a:r>
                <a:endParaRPr lang="en-US" sz="3600" b="1" dirty="0"/>
              </a:p>
            </p:txBody>
          </p:sp>
        </p:grpSp>
        <p:cxnSp>
          <p:nvCxnSpPr>
            <p:cNvPr id="10" name="Straight Arrow Connector 9"/>
            <p:cNvCxnSpPr/>
            <p:nvPr/>
          </p:nvCxnSpPr>
          <p:spPr>
            <a:xfrm>
              <a:off x="4572000" y="2590800"/>
              <a:ext cx="0" cy="121920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21"/>
          <p:cNvGrpSpPr/>
          <p:nvPr/>
        </p:nvGrpSpPr>
        <p:grpSpPr>
          <a:xfrm>
            <a:off x="533400" y="3276600"/>
            <a:ext cx="3810000" cy="533400"/>
            <a:chOff x="533400" y="3048000"/>
            <a:chExt cx="3810000" cy="914400"/>
          </a:xfrm>
        </p:grpSpPr>
        <p:grpSp>
          <p:nvGrpSpPr>
            <p:cNvPr id="9" name="Group 14"/>
            <p:cNvGrpSpPr/>
            <p:nvPr/>
          </p:nvGrpSpPr>
          <p:grpSpPr>
            <a:xfrm>
              <a:off x="533400" y="3048000"/>
              <a:ext cx="3810000" cy="914400"/>
              <a:chOff x="533400" y="2895600"/>
              <a:chExt cx="3810000" cy="914400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>
                <a:off x="533400" y="2895600"/>
                <a:ext cx="3810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533400" y="3810000"/>
                <a:ext cx="3810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/>
            <p:cNvCxnSpPr/>
            <p:nvPr/>
          </p:nvCxnSpPr>
          <p:spPr>
            <a:xfrm>
              <a:off x="533400" y="3505200"/>
              <a:ext cx="381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2"/>
          <p:cNvGrpSpPr/>
          <p:nvPr/>
        </p:nvGrpSpPr>
        <p:grpSpPr>
          <a:xfrm>
            <a:off x="4800600" y="3276600"/>
            <a:ext cx="3810000" cy="533400"/>
            <a:chOff x="533400" y="3048000"/>
            <a:chExt cx="3810000" cy="914400"/>
          </a:xfrm>
        </p:grpSpPr>
        <p:grpSp>
          <p:nvGrpSpPr>
            <p:cNvPr id="12" name="Group 14"/>
            <p:cNvGrpSpPr/>
            <p:nvPr/>
          </p:nvGrpSpPr>
          <p:grpSpPr>
            <a:xfrm>
              <a:off x="533400" y="3048000"/>
              <a:ext cx="3810000" cy="914400"/>
              <a:chOff x="533400" y="2895600"/>
              <a:chExt cx="3810000" cy="914400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>
                <a:off x="533400" y="2895600"/>
                <a:ext cx="3810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533400" y="3810000"/>
                <a:ext cx="3810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Connector 24"/>
            <p:cNvCxnSpPr/>
            <p:nvPr/>
          </p:nvCxnSpPr>
          <p:spPr>
            <a:xfrm>
              <a:off x="533400" y="3505200"/>
              <a:ext cx="381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Picture 27" descr="Zebrafish drawing.jpg"/>
          <p:cNvPicPr>
            <a:picLocks noChangeAspect="1"/>
          </p:cNvPicPr>
          <p:nvPr/>
        </p:nvPicPr>
        <p:blipFill>
          <a:blip r:embed="rId2" cstate="print">
            <a:lum bright="-46000" contrast="88000"/>
          </a:blip>
          <a:srcRect l="53334" t="16764" r="5833" b="60314"/>
          <a:stretch>
            <a:fillRect/>
          </a:stretch>
        </p:blipFill>
        <p:spPr>
          <a:xfrm>
            <a:off x="2705100" y="4267200"/>
            <a:ext cx="3733800" cy="15240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Hypothesis: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Experimental Cross #2</a:t>
            </a:r>
            <a:endParaRPr lang="en-US" sz="3200" dirty="0"/>
          </a:p>
        </p:txBody>
      </p:sp>
      <p:grpSp>
        <p:nvGrpSpPr>
          <p:cNvPr id="15" name="Group 40"/>
          <p:cNvGrpSpPr/>
          <p:nvPr/>
        </p:nvGrpSpPr>
        <p:grpSpPr>
          <a:xfrm>
            <a:off x="2667000" y="6019800"/>
            <a:ext cx="3810000" cy="533400"/>
            <a:chOff x="533400" y="3048000"/>
            <a:chExt cx="3810000" cy="914400"/>
          </a:xfrm>
        </p:grpSpPr>
        <p:grpSp>
          <p:nvGrpSpPr>
            <p:cNvPr id="16" name="Group 14"/>
            <p:cNvGrpSpPr/>
            <p:nvPr/>
          </p:nvGrpSpPr>
          <p:grpSpPr>
            <a:xfrm>
              <a:off x="533400" y="3048000"/>
              <a:ext cx="3810000" cy="914400"/>
              <a:chOff x="533400" y="2895600"/>
              <a:chExt cx="3810000" cy="914400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>
                <a:off x="533400" y="2895600"/>
                <a:ext cx="3810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533400" y="3810000"/>
                <a:ext cx="3810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Straight Connector 42"/>
            <p:cNvCxnSpPr/>
            <p:nvPr/>
          </p:nvCxnSpPr>
          <p:spPr>
            <a:xfrm>
              <a:off x="533400" y="3505200"/>
              <a:ext cx="381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>
          <a:xfrm>
            <a:off x="6858000" y="6370637"/>
            <a:ext cx="2133600" cy="365125"/>
          </a:xfrm>
        </p:spPr>
        <p:txBody>
          <a:bodyPr/>
          <a:lstStyle/>
          <a:p>
            <a:r>
              <a:rPr lang="en-US" dirty="0"/>
              <a:t>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Observations and Results:</a:t>
            </a:r>
            <a:endParaRPr lang="en-US" sz="4000" dirty="0"/>
          </a:p>
        </p:txBody>
      </p:sp>
      <p:pic>
        <p:nvPicPr>
          <p:cNvPr id="4" name="Picture 3" descr="Zebrafish drawing.jpg"/>
          <p:cNvPicPr>
            <a:picLocks noChangeAspect="1"/>
          </p:cNvPicPr>
          <p:nvPr/>
        </p:nvPicPr>
        <p:blipFill>
          <a:blip r:embed="rId2" cstate="print">
            <a:lum bright="-46000" contrast="88000"/>
          </a:blip>
          <a:srcRect l="53334" t="16764" r="5833" b="60314"/>
          <a:stretch>
            <a:fillRect/>
          </a:stretch>
        </p:blipFill>
        <p:spPr>
          <a:xfrm>
            <a:off x="1219200" y="1447800"/>
            <a:ext cx="3733800" cy="15240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5" name="Picture 4" descr="Zebrafish drawing.jpg"/>
          <p:cNvPicPr>
            <a:picLocks noChangeAspect="1"/>
          </p:cNvPicPr>
          <p:nvPr/>
        </p:nvPicPr>
        <p:blipFill>
          <a:blip r:embed="rId2" cstate="print">
            <a:lum bright="-46000" contrast="88000"/>
          </a:blip>
          <a:srcRect l="53334" t="16764" r="5833" b="60314"/>
          <a:stretch>
            <a:fillRect/>
          </a:stretch>
        </p:blipFill>
        <p:spPr>
          <a:xfrm>
            <a:off x="1219200" y="4343400"/>
            <a:ext cx="3733800" cy="15240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grpSp>
        <p:nvGrpSpPr>
          <p:cNvPr id="6" name="Group 40"/>
          <p:cNvGrpSpPr/>
          <p:nvPr/>
        </p:nvGrpSpPr>
        <p:grpSpPr>
          <a:xfrm>
            <a:off x="1219200" y="3200400"/>
            <a:ext cx="3810000" cy="533400"/>
            <a:chOff x="533400" y="3048000"/>
            <a:chExt cx="3810000" cy="914400"/>
          </a:xfrm>
        </p:grpSpPr>
        <p:grpSp>
          <p:nvGrpSpPr>
            <p:cNvPr id="7" name="Group 14"/>
            <p:cNvGrpSpPr/>
            <p:nvPr/>
          </p:nvGrpSpPr>
          <p:grpSpPr>
            <a:xfrm>
              <a:off x="533400" y="3048000"/>
              <a:ext cx="3810000" cy="914400"/>
              <a:chOff x="533400" y="2895600"/>
              <a:chExt cx="3810000" cy="914400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533400" y="2895600"/>
                <a:ext cx="3810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533400" y="3810000"/>
                <a:ext cx="3810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Connector 7"/>
            <p:cNvCxnSpPr/>
            <p:nvPr/>
          </p:nvCxnSpPr>
          <p:spPr>
            <a:xfrm>
              <a:off x="533400" y="3505200"/>
              <a:ext cx="381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40"/>
          <p:cNvGrpSpPr/>
          <p:nvPr/>
        </p:nvGrpSpPr>
        <p:grpSpPr>
          <a:xfrm>
            <a:off x="1219200" y="6096000"/>
            <a:ext cx="3810000" cy="533400"/>
            <a:chOff x="533400" y="3048000"/>
            <a:chExt cx="3810000" cy="914400"/>
          </a:xfrm>
        </p:grpSpPr>
        <p:grpSp>
          <p:nvGrpSpPr>
            <p:cNvPr id="12" name="Group 14"/>
            <p:cNvGrpSpPr/>
            <p:nvPr/>
          </p:nvGrpSpPr>
          <p:grpSpPr>
            <a:xfrm>
              <a:off x="533400" y="3048000"/>
              <a:ext cx="3810000" cy="914400"/>
              <a:chOff x="533400" y="2895600"/>
              <a:chExt cx="3810000" cy="914400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33400" y="2895600"/>
                <a:ext cx="3810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33400" y="3810000"/>
                <a:ext cx="3810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Straight Connector 12"/>
            <p:cNvCxnSpPr/>
            <p:nvPr/>
          </p:nvCxnSpPr>
          <p:spPr>
            <a:xfrm>
              <a:off x="533400" y="3505200"/>
              <a:ext cx="381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0" y="19050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Tank #1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0" y="4953000"/>
            <a:ext cx="11568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Tank #2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334000" y="13716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Was Your Hypothesis Correct?</a:t>
            </a:r>
            <a:endParaRPr lang="en-US" sz="20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5791200" y="1905000"/>
            <a:ext cx="2286000" cy="685800"/>
            <a:chOff x="5791200" y="1905000"/>
            <a:chExt cx="2286000" cy="685800"/>
          </a:xfrm>
        </p:grpSpPr>
        <p:sp>
          <p:nvSpPr>
            <p:cNvPr id="20" name="Rectangle 19"/>
            <p:cNvSpPr/>
            <p:nvPr/>
          </p:nvSpPr>
          <p:spPr>
            <a:xfrm>
              <a:off x="5791200" y="1905000"/>
              <a:ext cx="7620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315200" y="1905000"/>
              <a:ext cx="7620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791200" y="4876800"/>
            <a:ext cx="2286000" cy="685800"/>
            <a:chOff x="5791200" y="1905000"/>
            <a:chExt cx="2286000" cy="685800"/>
          </a:xfrm>
        </p:grpSpPr>
        <p:sp>
          <p:nvSpPr>
            <p:cNvPr id="24" name="Rectangle 23"/>
            <p:cNvSpPr/>
            <p:nvPr/>
          </p:nvSpPr>
          <p:spPr>
            <a:xfrm>
              <a:off x="5791200" y="1905000"/>
              <a:ext cx="7620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315200" y="1905000"/>
              <a:ext cx="7620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5867400" y="2590801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Yes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867400" y="5562600"/>
            <a:ext cx="5873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Yes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467600" y="2590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467600" y="5562600"/>
            <a:ext cx="5453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No</a:t>
            </a:r>
            <a:endParaRPr lang="en-US" dirty="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>
          <a:xfrm>
            <a:off x="6858000" y="6362700"/>
            <a:ext cx="2133600" cy="365125"/>
          </a:xfrm>
        </p:spPr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Label the Parts of a Fish</a:t>
            </a:r>
            <a:endParaRPr lang="en-US" sz="4000" dirty="0"/>
          </a:p>
        </p:txBody>
      </p:sp>
      <p:grpSp>
        <p:nvGrpSpPr>
          <p:cNvPr id="48" name="Group 47"/>
          <p:cNvGrpSpPr/>
          <p:nvPr/>
        </p:nvGrpSpPr>
        <p:grpSpPr>
          <a:xfrm>
            <a:off x="228600" y="1219200"/>
            <a:ext cx="8724900" cy="4572000"/>
            <a:chOff x="228600" y="1752600"/>
            <a:chExt cx="8724900" cy="4572000"/>
          </a:xfrm>
        </p:grpSpPr>
        <p:pic>
          <p:nvPicPr>
            <p:cNvPr id="3" name="Picture 2" descr="Zebrafish drawing.jpg"/>
            <p:cNvPicPr>
              <a:picLocks noChangeAspect="1"/>
            </p:cNvPicPr>
            <p:nvPr/>
          </p:nvPicPr>
          <p:blipFill>
            <a:blip r:embed="rId2" cstate="print">
              <a:lum bright="-46000" contrast="88000"/>
            </a:blip>
            <a:srcRect l="53334" t="16764" r="5833" b="60314"/>
            <a:stretch>
              <a:fillRect/>
            </a:stretch>
          </p:blipFill>
          <p:spPr>
            <a:xfrm>
              <a:off x="1600200" y="2819400"/>
              <a:ext cx="5905500" cy="2410408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</p:pic>
        <p:grpSp>
          <p:nvGrpSpPr>
            <p:cNvPr id="33" name="Group 32"/>
            <p:cNvGrpSpPr/>
            <p:nvPr/>
          </p:nvGrpSpPr>
          <p:grpSpPr>
            <a:xfrm>
              <a:off x="304800" y="1752600"/>
              <a:ext cx="8648700" cy="533400"/>
              <a:chOff x="228600" y="5791200"/>
              <a:chExt cx="8648700" cy="533400"/>
            </a:xfrm>
          </p:grpSpPr>
          <p:grpSp>
            <p:nvGrpSpPr>
              <p:cNvPr id="34" name="Group 10"/>
              <p:cNvGrpSpPr/>
              <p:nvPr/>
            </p:nvGrpSpPr>
            <p:grpSpPr>
              <a:xfrm>
                <a:off x="7086600" y="5791200"/>
                <a:ext cx="1790700" cy="533400"/>
                <a:chOff x="2819400" y="5257800"/>
                <a:chExt cx="3810000" cy="914400"/>
              </a:xfrm>
            </p:grpSpPr>
            <p:cxnSp>
              <p:nvCxnSpPr>
                <p:cNvPr id="43" name="Straight Connector 42"/>
                <p:cNvCxnSpPr/>
                <p:nvPr/>
              </p:nvCxnSpPr>
              <p:spPr>
                <a:xfrm>
                  <a:off x="2819400" y="5257800"/>
                  <a:ext cx="3810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>
                  <a:off x="2819400" y="6172200"/>
                  <a:ext cx="3810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>
                  <a:off x="2819400" y="5715000"/>
                  <a:ext cx="3810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" name="Group 19"/>
              <p:cNvGrpSpPr/>
              <p:nvPr/>
            </p:nvGrpSpPr>
            <p:grpSpPr>
              <a:xfrm>
                <a:off x="3657600" y="5791200"/>
                <a:ext cx="1790700" cy="533400"/>
                <a:chOff x="2819400" y="5257800"/>
                <a:chExt cx="3810000" cy="914400"/>
              </a:xfrm>
            </p:grpSpPr>
            <p:cxnSp>
              <p:nvCxnSpPr>
                <p:cNvPr id="40" name="Straight Connector 39"/>
                <p:cNvCxnSpPr/>
                <p:nvPr/>
              </p:nvCxnSpPr>
              <p:spPr>
                <a:xfrm>
                  <a:off x="2819400" y="5257800"/>
                  <a:ext cx="3810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2819400" y="6172200"/>
                  <a:ext cx="3810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>
                  <a:off x="2819400" y="5715000"/>
                  <a:ext cx="3810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Group 23"/>
              <p:cNvGrpSpPr/>
              <p:nvPr/>
            </p:nvGrpSpPr>
            <p:grpSpPr>
              <a:xfrm>
                <a:off x="228600" y="5791200"/>
                <a:ext cx="1790700" cy="533400"/>
                <a:chOff x="2819400" y="5257800"/>
                <a:chExt cx="3810000" cy="914400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>
                  <a:off x="2819400" y="5257800"/>
                  <a:ext cx="3810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>
                  <a:off x="2819400" y="6172200"/>
                  <a:ext cx="3810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819400" y="5715000"/>
                  <a:ext cx="3810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50" name="Straight Arrow Connector 49"/>
            <p:cNvCxnSpPr/>
            <p:nvPr/>
          </p:nvCxnSpPr>
          <p:spPr>
            <a:xfrm>
              <a:off x="838200" y="2362200"/>
              <a:ext cx="1219200" cy="1524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H="1">
              <a:off x="2362200" y="2362200"/>
              <a:ext cx="1600200" cy="14478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6" name="Group 45"/>
            <p:cNvGrpSpPr/>
            <p:nvPr/>
          </p:nvGrpSpPr>
          <p:grpSpPr>
            <a:xfrm>
              <a:off x="228600" y="4038600"/>
              <a:ext cx="8648700" cy="2286000"/>
              <a:chOff x="228600" y="4038600"/>
              <a:chExt cx="8648700" cy="2286000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228600" y="5791200"/>
                <a:ext cx="8648700" cy="533400"/>
                <a:chOff x="228600" y="5791200"/>
                <a:chExt cx="8648700" cy="533400"/>
              </a:xfrm>
            </p:grpSpPr>
            <p:grpSp>
              <p:nvGrpSpPr>
                <p:cNvPr id="11" name="Group 10"/>
                <p:cNvGrpSpPr/>
                <p:nvPr/>
              </p:nvGrpSpPr>
              <p:grpSpPr>
                <a:xfrm>
                  <a:off x="7086600" y="5791200"/>
                  <a:ext cx="1790700" cy="533400"/>
                  <a:chOff x="2819400" y="5257800"/>
                  <a:chExt cx="3810000" cy="914400"/>
                </a:xfrm>
              </p:grpSpPr>
              <p:cxnSp>
                <p:nvCxnSpPr>
                  <p:cNvPr id="8" name="Straight Connector 7"/>
                  <p:cNvCxnSpPr/>
                  <p:nvPr/>
                </p:nvCxnSpPr>
                <p:spPr>
                  <a:xfrm>
                    <a:off x="2819400" y="5257800"/>
                    <a:ext cx="3810000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Straight Connector 8"/>
                  <p:cNvCxnSpPr/>
                  <p:nvPr/>
                </p:nvCxnSpPr>
                <p:spPr>
                  <a:xfrm>
                    <a:off x="2819400" y="6172200"/>
                    <a:ext cx="3810000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" name="Straight Connector 9"/>
                  <p:cNvCxnSpPr/>
                  <p:nvPr/>
                </p:nvCxnSpPr>
                <p:spPr>
                  <a:xfrm>
                    <a:off x="2819400" y="5715000"/>
                    <a:ext cx="3810000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657600" y="5791200"/>
                  <a:ext cx="1790700" cy="533400"/>
                  <a:chOff x="2819400" y="5257800"/>
                  <a:chExt cx="3810000" cy="914400"/>
                </a:xfrm>
              </p:grpSpPr>
              <p:cxnSp>
                <p:nvCxnSpPr>
                  <p:cNvPr id="21" name="Straight Connector 20"/>
                  <p:cNvCxnSpPr/>
                  <p:nvPr/>
                </p:nvCxnSpPr>
                <p:spPr>
                  <a:xfrm>
                    <a:off x="2819400" y="5257800"/>
                    <a:ext cx="3810000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Straight Connector 21"/>
                  <p:cNvCxnSpPr/>
                  <p:nvPr/>
                </p:nvCxnSpPr>
                <p:spPr>
                  <a:xfrm>
                    <a:off x="2819400" y="6172200"/>
                    <a:ext cx="3810000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/>
                  <p:cNvCxnSpPr/>
                  <p:nvPr/>
                </p:nvCxnSpPr>
                <p:spPr>
                  <a:xfrm>
                    <a:off x="2819400" y="5715000"/>
                    <a:ext cx="3810000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228600" y="5791200"/>
                  <a:ext cx="1790700" cy="533400"/>
                  <a:chOff x="2819400" y="5257800"/>
                  <a:chExt cx="3810000" cy="914400"/>
                </a:xfrm>
              </p:grpSpPr>
              <p:cxnSp>
                <p:nvCxnSpPr>
                  <p:cNvPr id="25" name="Straight Connector 24"/>
                  <p:cNvCxnSpPr/>
                  <p:nvPr/>
                </p:nvCxnSpPr>
                <p:spPr>
                  <a:xfrm>
                    <a:off x="2819400" y="5257800"/>
                    <a:ext cx="3810000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Straight Connector 25"/>
                  <p:cNvCxnSpPr/>
                  <p:nvPr/>
                </p:nvCxnSpPr>
                <p:spPr>
                  <a:xfrm>
                    <a:off x="2819400" y="6172200"/>
                    <a:ext cx="3810000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/>
                  <p:cNvCxnSpPr/>
                  <p:nvPr/>
                </p:nvCxnSpPr>
                <p:spPr>
                  <a:xfrm>
                    <a:off x="2819400" y="5715000"/>
                    <a:ext cx="3810000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47" name="Straight Arrow Connector 46"/>
              <p:cNvCxnSpPr/>
              <p:nvPr/>
            </p:nvCxnSpPr>
            <p:spPr>
              <a:xfrm flipV="1">
                <a:off x="609600" y="4038600"/>
                <a:ext cx="1371600" cy="16764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/>
              <p:nvPr/>
            </p:nvCxnSpPr>
            <p:spPr>
              <a:xfrm flipH="1" flipV="1">
                <a:off x="2743200" y="4267200"/>
                <a:ext cx="1371600" cy="14478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/>
              <p:cNvCxnSpPr/>
              <p:nvPr/>
            </p:nvCxnSpPr>
            <p:spPr>
              <a:xfrm flipH="1" flipV="1">
                <a:off x="3505200" y="4191000"/>
                <a:ext cx="3733800" cy="14478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5" name="Straight Arrow Connector 64"/>
            <p:cNvCxnSpPr/>
            <p:nvPr/>
          </p:nvCxnSpPr>
          <p:spPr>
            <a:xfrm flipH="1">
              <a:off x="6934200" y="2362200"/>
              <a:ext cx="1676400" cy="1676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Rectangle 48"/>
          <p:cNvSpPr/>
          <p:nvPr/>
        </p:nvSpPr>
        <p:spPr>
          <a:xfrm>
            <a:off x="1143000" y="5943600"/>
            <a:ext cx="7696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381000" y="60198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Word Bank</a:t>
            </a:r>
            <a:endParaRPr lang="en-US" sz="2000" dirty="0"/>
          </a:p>
        </p:txBody>
      </p:sp>
      <p:sp>
        <p:nvSpPr>
          <p:cNvPr id="53" name="TextBox 52"/>
          <p:cNvSpPr txBox="1"/>
          <p:nvPr/>
        </p:nvSpPr>
        <p:spPr>
          <a:xfrm>
            <a:off x="1219200" y="60960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   Eye	    Fin	      Gills       Mouth	      Nose         Tail</a:t>
            </a:r>
            <a:endParaRPr lang="en-US" sz="2800" b="1" dirty="0"/>
          </a:p>
        </p:txBody>
      </p: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>
          <a:xfrm>
            <a:off x="6934200" y="6416675"/>
            <a:ext cx="2133600" cy="365125"/>
          </a:xfrm>
        </p:spPr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75</Words>
  <Application>Microsoft Macintosh PowerPoint</Application>
  <PresentationFormat>On-screen Show (4:3)</PresentationFormat>
  <Paragraphs>30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Mini-experiment with GloFish: learning the scientific method</vt:lpstr>
      <vt:lpstr>PowerPoint Presentation</vt:lpstr>
      <vt:lpstr>Hypothesis: Experimental Cross #1</vt:lpstr>
      <vt:lpstr>Hypothesis: Experimental Cross #2</vt:lpstr>
      <vt:lpstr>Observations and Results:</vt:lpstr>
      <vt:lpstr>Label the Parts of a Fish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Annah Marie</dc:creator>
  <cp:lastModifiedBy>Jennifer Liang</cp:lastModifiedBy>
  <cp:revision>62</cp:revision>
  <dcterms:created xsi:type="dcterms:W3CDTF">2013-04-01T23:29:15Z</dcterms:created>
  <dcterms:modified xsi:type="dcterms:W3CDTF">2013-08-19T16:11:37Z</dcterms:modified>
</cp:coreProperties>
</file>